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0" r:id="rId5"/>
    <p:sldId id="259" r:id="rId6"/>
    <p:sldId id="261" r:id="rId7"/>
    <p:sldId id="262" r:id="rId8"/>
    <p:sldId id="264" r:id="rId9"/>
    <p:sldId id="265" r:id="rId10"/>
    <p:sldId id="263" r:id="rId11"/>
    <p:sldId id="268" r:id="rId12"/>
    <p:sldId id="269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explosion val="13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8971-46F4-98B4-EEDE22EB09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8971-46F4-98B4-EEDE22EB0979}"/>
              </c:ext>
            </c:extLst>
          </c:dPt>
          <c:dPt>
            <c:idx val="2"/>
            <c:bubble3D val="0"/>
            <c:explosion val="12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8971-46F4-98B4-EEDE22EB0979}"/>
              </c:ext>
            </c:extLst>
          </c:dPt>
          <c:dPt>
            <c:idx val="3"/>
            <c:bubble3D val="0"/>
            <c:explosion val="5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8971-46F4-98B4-EEDE22EB0979}"/>
              </c:ext>
            </c:extLst>
          </c:dPt>
          <c:dLbls>
            <c:dLbl>
              <c:idx val="0"/>
              <c:layout>
                <c:manualLayout>
                  <c:x val="-1.163539189374157E-2"/>
                  <c:y val="1.2727397223617471E-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BY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19445286814243"/>
                      <c:h val="0.167149925939275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971-46F4-98B4-EEDE22EB097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BY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971-46F4-98B4-EEDE22EB0979}"/>
                </c:ext>
              </c:extLst>
            </c:dLbl>
            <c:dLbl>
              <c:idx val="2"/>
              <c:layout>
                <c:manualLayout>
                  <c:x val="4.6542483747556342E-3"/>
                  <c:y val="-4.202573836085887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BY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592960276405601"/>
                      <c:h val="0.167149925939275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971-46F4-98B4-EEDE22EB0979}"/>
                </c:ext>
              </c:extLst>
            </c:dLbl>
            <c:dLbl>
              <c:idx val="3"/>
              <c:layout>
                <c:manualLayout>
                  <c:x val="2.3270783787483141E-2"/>
                  <c:y val="-2.909483005488308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BY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71-46F4-98B4-EEDE22EB0979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Проектирование</c:v>
                </c:pt>
                <c:pt idx="1">
                  <c:v>Реализация</c:v>
                </c:pt>
                <c:pt idx="2">
                  <c:v>Тестирование</c:v>
                </c:pt>
                <c:pt idx="3">
                  <c:v>Доработка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17</c:v>
                </c:pt>
                <c:pt idx="1">
                  <c:v>58</c:v>
                </c:pt>
                <c:pt idx="2">
                  <c:v>8</c:v>
                </c:pt>
                <c:pt idx="3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71-46F4-98B4-EEDE22EB0979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98B-45C4-B3F0-480DEEFC485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2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2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8B-45C4-B3F0-480DEEFC485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3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3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98B-45C4-B3F0-480DEEFC485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4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4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98B-45C4-B3F0-480DEEFC4851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5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5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798B-45C4-B3F0-480DEEFC4851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6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6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98B-45C4-B3F0-480DEEFC4851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lumMod val="60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lumMod val="60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A8FC-4171-BC3B-0F770832290E}"/>
              </c:ext>
            </c:extLst>
          </c:dPt>
          <c:dLbls>
            <c:dLbl>
              <c:idx val="0"/>
              <c:layout>
                <c:manualLayout>
                  <c:x val="0.26463112565844216"/>
                  <c:y val="8.802498761396221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98B-45C4-B3F0-480DEEFC4851}"/>
                </c:ext>
              </c:extLst>
            </c:dLbl>
            <c:dLbl>
              <c:idx val="4"/>
              <c:layout>
                <c:manualLayout>
                  <c:x val="-0.12641614283046607"/>
                  <c:y val="1.521333103070317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98B-45C4-B3F0-480DEEFC4851}"/>
                </c:ext>
              </c:extLst>
            </c:dLbl>
            <c:dLbl>
              <c:idx val="5"/>
              <c:layout>
                <c:manualLayout>
                  <c:x val="-7.2478588556133872E-2"/>
                  <c:y val="7.606665515351589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8B-45C4-B3F0-480DEEFC4851}"/>
                </c:ext>
              </c:extLst>
            </c:dLbl>
            <c:dLbl>
              <c:idx val="6"/>
              <c:layout>
                <c:manualLayout>
                  <c:x val="0.17866814853372537"/>
                  <c:y val="2.120140949492974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8FC-4171-BC3B-0F77083229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BY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Лист1!$A$2:$A$8</c:f>
              <c:strCache>
                <c:ptCount val="7"/>
                <c:pt idx="0">
                  <c:v>Электроэнергия</c:v>
                </c:pt>
                <c:pt idx="1">
                  <c:v>Основная заработная плата исполнителей</c:v>
                </c:pt>
                <c:pt idx="2">
                  <c:v>Дополнительная заработная плата исполнителей</c:v>
                </c:pt>
                <c:pt idx="3">
                  <c:v>Отчисления на социальные нужды</c:v>
                </c:pt>
                <c:pt idx="4">
                  <c:v>Амортизация</c:v>
                </c:pt>
                <c:pt idx="5">
                  <c:v>Прочие прямые расходы</c:v>
                </c:pt>
                <c:pt idx="6">
                  <c:v>Материалы и комплектующие</c:v>
                </c:pt>
              </c:strCache>
            </c:str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180.48</c:v>
                </c:pt>
                <c:pt idx="1">
                  <c:v>2207.42</c:v>
                </c:pt>
                <c:pt idx="2">
                  <c:v>331.11</c:v>
                </c:pt>
                <c:pt idx="3">
                  <c:v>878.33</c:v>
                </c:pt>
                <c:pt idx="4">
                  <c:v>244.84</c:v>
                </c:pt>
                <c:pt idx="5">
                  <c:v>172</c:v>
                </c:pt>
                <c:pt idx="6">
                  <c:v>20.5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8B-45C4-B3F0-480DEEFC4851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7137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6681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8537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8466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56266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15714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05737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2785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5007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395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37452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F5877CF-EAA7-4928-B114-50D2FC0DA4FB}" type="datetimeFigureOut">
              <a:rPr lang="ru-BY" smtClean="0"/>
              <a:t>12.06.2020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F9D1F62-4E7A-4284-8EE8-15F349867ACF}" type="slidenum">
              <a:rPr lang="ru-BY" smtClean="0"/>
              <a:t>‹#›</a:t>
            </a:fld>
            <a:endParaRPr lang="ru-BY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670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yandex.ru/q/" TargetMode="External"/><Relationship Id="rId4" Type="http://schemas.openxmlformats.org/officeDocument/2006/relationships/hyperlink" Target="https://otvet.mail.ru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A6B50-6A1D-4898-A242-64C297DCE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791" y="1231506"/>
            <a:ext cx="10318418" cy="4394988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-приложение «Служба вопрос-ответ 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-Online» для социального взаимодействия пользователей</a:t>
            </a:r>
            <a:endParaRPr lang="ru-B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EA318C-1EBF-421A-B9A6-4C28238D5E11}"/>
              </a:ext>
            </a:extLst>
          </p:cNvPr>
          <p:cNvSpPr/>
          <p:nvPr/>
        </p:nvSpPr>
        <p:spPr>
          <a:xfrm>
            <a:off x="5008605" y="5934670"/>
            <a:ext cx="7183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ln w="9525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16-ИТ-</a:t>
            </a:r>
            <a:r>
              <a:rPr lang="en-US" dirty="0">
                <a:ln w="9525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dirty="0">
                <a:ln w="9525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Дубовский Никита Владимирович</a:t>
            </a:r>
          </a:p>
          <a:p>
            <a:pPr algn="r"/>
            <a:r>
              <a:rPr lang="ru-RU" dirty="0">
                <a:ln w="9525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Пяткин Дмитрий Владимирович, </a:t>
            </a:r>
          </a:p>
          <a:p>
            <a:pPr algn="r"/>
            <a:r>
              <a:rPr lang="ru-RU" dirty="0">
                <a:ln w="9525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старший преподаватель кафедры технологий программирования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713834C-5A77-4D87-A106-A6A11145AB24}"/>
              </a:ext>
            </a:extLst>
          </p:cNvPr>
          <p:cNvSpPr/>
          <p:nvPr/>
        </p:nvSpPr>
        <p:spPr>
          <a:xfrm>
            <a:off x="1818132" y="75933"/>
            <a:ext cx="8839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n w="9525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образования «Полоцкий государственный университет»</a:t>
            </a:r>
          </a:p>
        </p:txBody>
      </p:sp>
    </p:spTree>
    <p:extLst>
      <p:ext uri="{BB962C8B-B14F-4D97-AF65-F5344CB8AC3E}">
        <p14:creationId xmlns:p14="http://schemas.microsoft.com/office/powerpoint/2010/main" val="324240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7BB80-E589-4874-B480-F0D86590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</a:t>
            </a:r>
            <a:endParaRPr lang="ru-BY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D159A0-141A-4251-90B5-DEA90CC90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741597"/>
            <a:ext cx="5166897" cy="505925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83A67AA-72C2-418E-BA09-C423DCC86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75" y="1741597"/>
            <a:ext cx="5120619" cy="262085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CB2F2D4-D0F5-45D7-9135-14E86245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1"/>
          <a:stretch/>
        </p:blipFill>
        <p:spPr>
          <a:xfrm>
            <a:off x="6418575" y="4362451"/>
            <a:ext cx="512061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38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06264F-4AEA-488E-948D-B2FDAFC6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84505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входа и регистрации</a:t>
            </a:r>
            <a:endParaRPr lang="ru-B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F9983A-CECB-4961-98CC-DE8DBAA58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064" y="1227437"/>
            <a:ext cx="8275550" cy="50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3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1855D-5F68-4630-BC40-22CD3F47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76" y="110802"/>
            <a:ext cx="11108724" cy="1492132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 внешнего вида пользовательского интерфейса</a:t>
            </a:r>
            <a:endParaRPr lang="ru-B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48F801-61C0-4D53-B469-ADBB332C2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85" y="1438830"/>
            <a:ext cx="8606244" cy="50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621C7-C144-42A9-AAC0-58C53449F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5616" y="2143872"/>
            <a:ext cx="4740767" cy="2570256"/>
          </a:xfrm>
        </p:spPr>
        <p:txBody>
          <a:bodyPr/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</a:t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внимание!</a:t>
            </a:r>
            <a:endParaRPr lang="ru-BY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92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60C5E-6EDE-4996-A79F-D4888600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168201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Медиа данные для повторного ознакомления</a:t>
            </a:r>
            <a:endParaRPr lang="ru-BY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QandA-Online — Яндекс.Браузер 2020-06-12 07-57-18">
            <a:hlinkClick r:id="" action="ppaction://media"/>
            <a:extLst>
              <a:ext uri="{FF2B5EF4-FFF2-40B4-BE49-F238E27FC236}">
                <a16:creationId xmlns:a16="http://schemas.microsoft.com/office/drawing/2014/main" id="{29068AB7-E7D6-43B1-8633-9F51E8F527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3660" y="1309816"/>
            <a:ext cx="9564679" cy="5379983"/>
          </a:xfrm>
        </p:spPr>
      </p:pic>
    </p:spTree>
    <p:extLst>
      <p:ext uri="{BB962C8B-B14F-4D97-AF65-F5344CB8AC3E}">
        <p14:creationId xmlns:p14="http://schemas.microsoft.com/office/powerpoint/2010/main" val="137543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8CA58-996C-4E60-BC9C-91A534EC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BY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A68973-11BD-4D56-B54E-48D85CF98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611" y="1128451"/>
            <a:ext cx="7908798" cy="5914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дипломного проекта:</a:t>
            </a:r>
          </a:p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 пользователям площадки для социального взаимодействия с целью получения ответов на вопросы из различных областей.</a:t>
            </a:r>
          </a:p>
          <a:p>
            <a:pPr marL="0" indent="0">
              <a:buNone/>
            </a:pP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задавать вопросы;</a:t>
            </a:r>
          </a:p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отвечать на вопросы;</a:t>
            </a:r>
          </a:p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Подписка на пользователя;</a:t>
            </a:r>
          </a:p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Оценивание ответов.</a:t>
            </a:r>
          </a:p>
          <a:p>
            <a:pPr marL="0" indent="0">
              <a:buNone/>
            </a:pP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дипломного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-приложения «Служба вопрос-ответ 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-Online» для социального взаимодействия пользователей.</a:t>
            </a:r>
            <a:endParaRPr lang="ru-BY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21C6FD-0C22-49C3-AA25-A094AD52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68" y="1128451"/>
            <a:ext cx="3651422" cy="486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4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85C9F-EB88-48B4-B724-8674D106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36815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-приложения</a:t>
            </a:r>
            <a:endParaRPr lang="ru-B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16C3D4-825C-4E8B-A828-25C593CA1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1219199"/>
            <a:ext cx="4555999" cy="45037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937582-1484-44A3-A2F6-43219480E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5"/>
          <a:stretch/>
        </p:blipFill>
        <p:spPr>
          <a:xfrm>
            <a:off x="6894155" y="1219200"/>
            <a:ext cx="4535845" cy="4503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A7AE3-6B81-405B-A5E8-F3AD2D7DF4AE}"/>
              </a:ext>
            </a:extLst>
          </p:cNvPr>
          <p:cNvSpPr txBox="1"/>
          <p:nvPr/>
        </p:nvSpPr>
        <p:spPr>
          <a:xfrm>
            <a:off x="2282502" y="5862385"/>
            <a:ext cx="214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https://otvet.mail.ru/</a:t>
            </a:r>
            <a:r>
              <a:rPr lang="en-US" dirty="0"/>
              <a:t> </a:t>
            </a:r>
            <a:endParaRPr lang="ru-BY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B2C83A-0110-4A10-B30A-7E4A183A5C23}"/>
              </a:ext>
            </a:extLst>
          </p:cNvPr>
          <p:cNvSpPr/>
          <p:nvPr/>
        </p:nvSpPr>
        <p:spPr>
          <a:xfrm>
            <a:off x="8124151" y="5862385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BY" dirty="0">
                <a:hlinkClick r:id="rId5"/>
              </a:rPr>
              <a:t>https://yandex.ru/q/</a:t>
            </a:r>
            <a:r>
              <a:rPr lang="ru-RU" dirty="0"/>
              <a:t> 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76937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83718-A221-4549-97C4-8D77AA1C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  <a:endParaRPr lang="ru-B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EB6D1-678B-4178-9C5C-82F64F0CC3C1}"/>
              </a:ext>
            </a:extLst>
          </p:cNvPr>
          <p:cNvSpPr txBox="1"/>
          <p:nvPr/>
        </p:nvSpPr>
        <p:spPr>
          <a:xfrm>
            <a:off x="1251678" y="1621092"/>
            <a:ext cx="62399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Постоянное наличие вопросов у людей порождает постоянную потребность в ответах на них;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ограничений по темам расширяет охватываемые сферы знаний;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личного профиля позволяет визуализировать личные интересы, обозначить некоторую информацию о себе;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Подписка на других пользователей позволяет оставаться в курсе вопросов интересной вам личности.</a:t>
            </a:r>
            <a:endParaRPr lang="ru-BY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4B2D9A-9A6D-4D8D-8A5D-69B45CC7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91" y="1372009"/>
            <a:ext cx="4123209" cy="46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35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B3B15-ECEB-4DAB-9649-5BF9627B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51351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Инструментальные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</a:t>
            </a:r>
            <a:endParaRPr lang="ru-BY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D53147-EFC5-4491-95F4-702AD0F28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89538" l="3889" r="96111">
                        <a14:foregroundMark x1="40833" y1="27981" x2="40833" y2="27981"/>
                        <a14:foregroundMark x1="15278" y1="75426" x2="15278" y2="75426"/>
                        <a14:foregroundMark x1="19861" y1="73479" x2="19861" y2="73479"/>
                        <a14:foregroundMark x1="20417" y1="66667" x2="20417" y2="66667"/>
                        <a14:foregroundMark x1="22917" y1="74939" x2="22917" y2="74939"/>
                        <a14:foregroundMark x1="29028" y1="76156" x2="29028" y2="76156"/>
                        <a14:foregroundMark x1="38889" y1="71533" x2="38889" y2="71533"/>
                        <a14:foregroundMark x1="44861" y1="69586" x2="44861" y2="69586"/>
                        <a14:foregroundMark x1="50556" y1="67640" x2="50556" y2="67640"/>
                        <a14:foregroundMark x1="58056" y1="72263" x2="58056" y2="72263"/>
                        <a14:foregroundMark x1="62222" y1="73966" x2="62222" y2="73966"/>
                        <a14:foregroundMark x1="70556" y1="74939" x2="70556" y2="74939"/>
                        <a14:foregroundMark x1="79306" y1="65693" x2="79306" y2="65693"/>
                        <a14:foregroundMark x1="79583" y1="72993" x2="79583" y2="72993"/>
                        <a14:foregroundMark x1="83056" y1="73236" x2="83056" y2="732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24" t="8837" r="24566" b="36637"/>
          <a:stretch/>
        </p:blipFill>
        <p:spPr>
          <a:xfrm>
            <a:off x="2870336" y="4257711"/>
            <a:ext cx="2898925" cy="18872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45C3BC-D5F1-4C90-8C17-5EBE1CEDE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40" y="4522228"/>
            <a:ext cx="1630924" cy="162277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BE7FED-1081-40E8-979E-7E670D01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671521"/>
            <a:ext cx="2462333" cy="173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D3F39C0-C828-41CA-AE17-2F3961ED5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261" y="1656643"/>
            <a:ext cx="1733075" cy="188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7B76321-0763-440D-882A-513FDC327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87" y="1671521"/>
            <a:ext cx="1872413" cy="187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132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6670A0-2280-43BD-8BEA-C2F5E996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Уровни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Доступа</a:t>
            </a:r>
            <a:endParaRPr lang="ru-B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3D7C4-1820-4602-BD8C-0CBF0E93835D}"/>
              </a:ext>
            </a:extLst>
          </p:cNvPr>
          <p:cNvSpPr txBox="1"/>
          <p:nvPr/>
        </p:nvSpPr>
        <p:spPr>
          <a:xfrm>
            <a:off x="1401241" y="1441622"/>
            <a:ext cx="10028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-приложении «Служба вопрос-ответ 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-Online» для социального взаимодействия пользователей существует два уровня доступа:</a:t>
            </a:r>
          </a:p>
          <a:p>
            <a:endParaRPr lang="ru-BY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A4970-2801-437B-9DA5-C2AADCBFD1C0}"/>
              </a:ext>
            </a:extLst>
          </p:cNvPr>
          <p:cNvSpPr txBox="1"/>
          <p:nvPr/>
        </p:nvSpPr>
        <p:spPr>
          <a:xfrm>
            <a:off x="1646690" y="5782555"/>
            <a:ext cx="230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  <a:endParaRPr lang="ru-BY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58E00-0BCE-4F06-99A2-C5674895D2DB}"/>
              </a:ext>
            </a:extLst>
          </p:cNvPr>
          <p:cNvSpPr txBox="1"/>
          <p:nvPr/>
        </p:nvSpPr>
        <p:spPr>
          <a:xfrm>
            <a:off x="8238153" y="5782555"/>
            <a:ext cx="1962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</a:t>
            </a:r>
            <a:endParaRPr lang="ru-BY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AEF639-B82E-4A9C-8870-D75C54D3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41" y="2806968"/>
            <a:ext cx="2615139" cy="27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DF9F509-1E10-4CE0-B713-9E074E40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242" y="2658355"/>
            <a:ext cx="3161517" cy="300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5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A25C11-7D17-42BD-9F46-5F504716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356" y="143518"/>
            <a:ext cx="9119286" cy="110863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реляционной 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BY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5B60B8-87AE-44D3-A899-514A1A2743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89" y="1252151"/>
            <a:ext cx="8471219" cy="5462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1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26DEE-E75E-496D-9BBD-3D95C4AF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01" y="106812"/>
            <a:ext cx="11285951" cy="1492132"/>
          </a:xfrm>
        </p:spPr>
        <p:txBody>
          <a:bodyPr>
            <a:noAutofit/>
          </a:bodyPr>
          <a:lstStyle/>
          <a:p>
            <a:pPr algn="ctr"/>
            <a:r>
              <a:rPr lang="ru-RU" sz="4000" b="1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РАЗРАБОТКИ ПРОГРАММНОГО ОБЕСПЕЧЕНИЯ</a:t>
            </a:r>
            <a:br>
              <a:rPr lang="ru-RU" sz="4000" cap="none" spc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BY" sz="36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77CF6CC-3381-44C2-8C00-801E6FD41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889820"/>
              </p:ext>
            </p:extLst>
          </p:nvPr>
        </p:nvGraphicFramePr>
        <p:xfrm>
          <a:off x="1035700" y="1362877"/>
          <a:ext cx="6468969" cy="21307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3156">
                  <a:extLst>
                    <a:ext uri="{9D8B030D-6E8A-4147-A177-3AD203B41FA5}">
                      <a16:colId xmlns:a16="http://schemas.microsoft.com/office/drawing/2014/main" val="1402751000"/>
                    </a:ext>
                  </a:extLst>
                </a:gridCol>
                <a:gridCol w="1400637">
                  <a:extLst>
                    <a:ext uri="{9D8B030D-6E8A-4147-A177-3AD203B41FA5}">
                      <a16:colId xmlns:a16="http://schemas.microsoft.com/office/drawing/2014/main" val="2228203541"/>
                    </a:ext>
                  </a:extLst>
                </a:gridCol>
                <a:gridCol w="2385176">
                  <a:extLst>
                    <a:ext uri="{9D8B030D-6E8A-4147-A177-3AD203B41FA5}">
                      <a16:colId xmlns:a16="http://schemas.microsoft.com/office/drawing/2014/main" val="2057207975"/>
                    </a:ext>
                  </a:extLst>
                </a:gridCol>
              </a:tblGrid>
              <a:tr h="621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Этапы разработки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Затраты времени, недели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Процент от общего времени, процент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0057218"/>
                  </a:ext>
                </a:extLst>
              </a:tr>
              <a:tr h="2798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Проектирование изделия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недели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5567630"/>
                  </a:ext>
                </a:extLst>
              </a:tr>
              <a:tr h="2798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Реализация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недель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4581821"/>
                  </a:ext>
                </a:extLst>
              </a:tr>
              <a:tr h="2798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Тестирование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неделя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8846160"/>
                  </a:ext>
                </a:extLst>
              </a:tr>
              <a:tr h="2798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Доработка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недели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8864061"/>
                  </a:ext>
                </a:extLst>
              </a:tr>
              <a:tr h="2798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 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недель.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2146697"/>
                  </a:ext>
                </a:extLst>
              </a:tr>
            </a:tbl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8AF2AF89-04E5-4A3E-9EAE-36EE38289F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7338133"/>
              </p:ext>
            </p:extLst>
          </p:nvPr>
        </p:nvGraphicFramePr>
        <p:xfrm>
          <a:off x="6096000" y="3297920"/>
          <a:ext cx="5457487" cy="3928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912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DADBB-7F70-4901-9DF6-B9858F59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7585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ru-RU" sz="4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ПЛАНОВАЯ СЕБЕСТОИМОСТЬ</a:t>
            </a:r>
            <a:endParaRPr lang="ru-BY" sz="3600" dirty="0"/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1B131DAF-475F-49E1-AF10-1BCB78519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939803"/>
              </p:ext>
            </p:extLst>
          </p:nvPr>
        </p:nvGraphicFramePr>
        <p:xfrm>
          <a:off x="1692926" y="823651"/>
          <a:ext cx="9295825" cy="549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369924-EFF8-4F6B-A32C-F94711E1E6FE}"/>
              </a:ext>
            </a:extLst>
          </p:cNvPr>
          <p:cNvSpPr txBox="1"/>
          <p:nvPr/>
        </p:nvSpPr>
        <p:spPr>
          <a:xfrm>
            <a:off x="1565877" y="6080874"/>
            <a:ext cx="9549922" cy="469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Плановая себестоимость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-приложения составляет 4034,68 бел. руб.</a:t>
            </a:r>
          </a:p>
        </p:txBody>
      </p:sp>
    </p:spTree>
    <p:extLst>
      <p:ext uri="{BB962C8B-B14F-4D97-AF65-F5344CB8AC3E}">
        <p14:creationId xmlns:p14="http://schemas.microsoft.com/office/powerpoint/2010/main" val="2098390778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Фиолетовый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203</TotalTime>
  <Words>267</Words>
  <Application>Microsoft Office PowerPoint</Application>
  <PresentationFormat>Широкоэкранный</PresentationFormat>
  <Paragraphs>55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Corbel</vt:lpstr>
      <vt:lpstr>Gill Sans MT</vt:lpstr>
      <vt:lpstr>Impact</vt:lpstr>
      <vt:lpstr>Times New Roman</vt:lpstr>
      <vt:lpstr>Эмблема</vt:lpstr>
      <vt:lpstr>Web-приложение «Служба вопрос-ответ  QandA-Online» для социального взаимодействия пользователей</vt:lpstr>
      <vt:lpstr>Цели и задачи</vt:lpstr>
      <vt:lpstr>Аналоги web-приложения</vt:lpstr>
      <vt:lpstr>Актуальность  Web-приложения</vt:lpstr>
      <vt:lpstr>Инструментальные средства</vt:lpstr>
      <vt:lpstr>Уровни Доступа</vt:lpstr>
      <vt:lpstr>Схема реляционной  базы данных </vt:lpstr>
      <vt:lpstr>ЭТАПЫ РАЗРАБОТКИ ПРОГРАММНОГО ОБЕСПЕЧЕНИЯ </vt:lpstr>
      <vt:lpstr>ПЛАНОВАЯ СЕБЕСТОИМОСТЬ</vt:lpstr>
      <vt:lpstr>Пользовательский интерфейс</vt:lpstr>
      <vt:lpstr>Форма входа и регистрации</vt:lpstr>
      <vt:lpstr>Пример  внешнего вида пользовательского интерфейса</vt:lpstr>
      <vt:lpstr>Спасибо за внимание!</vt:lpstr>
      <vt:lpstr>Медиа данные для повторного ознакомления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Web-приложения «Служба вопрос-ответ  QandA-Online» для социального взаимодействия пользователей</dc:title>
  <dc:creator>Никита Дубовский</dc:creator>
  <cp:lastModifiedBy>Никита Дубовский</cp:lastModifiedBy>
  <cp:revision>28</cp:revision>
  <dcterms:created xsi:type="dcterms:W3CDTF">2020-06-04T21:42:57Z</dcterms:created>
  <dcterms:modified xsi:type="dcterms:W3CDTF">2020-06-12T07:12:46Z</dcterms:modified>
</cp:coreProperties>
</file>